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5" r:id="rId11"/>
    <p:sldId id="264" r:id="rId12"/>
    <p:sldId id="268" r:id="rId13"/>
    <p:sldId id="269" r:id="rId14"/>
    <p:sldId id="271" r:id="rId15"/>
    <p:sldId id="273" r:id="rId16"/>
    <p:sldId id="270" r:id="rId17"/>
    <p:sldId id="272" r:id="rId18"/>
    <p:sldId id="267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8" r:id="rId29"/>
    <p:sldId id="283" r:id="rId30"/>
    <p:sldId id="284" r:id="rId31"/>
    <p:sldId id="285" r:id="rId32"/>
    <p:sldId id="286" r:id="rId33"/>
    <p:sldId id="287" r:id="rId34"/>
    <p:sldId id="290" r:id="rId35"/>
    <p:sldId id="292" r:id="rId36"/>
    <p:sldId id="289" r:id="rId37"/>
    <p:sldId id="291" r:id="rId38"/>
    <p:sldId id="293" r:id="rId39"/>
    <p:sldId id="29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9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4;&#1077;&#1090;&#1089;&#1072;&#1076;\Desktop\&#1056;&#1110;&#1095;&#1085;&#1080;&#1081;%20&#1087;&#1083;&#1072;&#1085;%202020-2021\&#1044;&#1080;&#1072;&#1075;&#1088;&#1072;&#1084;&#108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4;&#1077;&#1090;&#1089;&#1072;&#1076;\Desktop\&#1056;&#1110;&#1095;&#1085;&#1080;&#1081;%20&#1087;&#1083;&#1072;&#1085;%202020-2021\&#1044;&#1080;&#1072;&#1075;&#1088;&#1072;&#1084;&#1080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4;&#1077;&#1090;&#1089;&#1072;&#1076;\Desktop\&#1056;&#1110;&#1095;&#1085;&#1080;&#1081;%20&#1087;&#1083;&#1072;&#1085;%202020-2021\&#1044;&#1080;&#1072;&#1075;&#1088;&#1072;&#1084;&#1080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44;&#1059;&#1064;&#1048;&#1053;&#1040;\Desktop\&#1052;&#1077;&#1090;&#1086;&#1076;&#1080;&#1095;&#1085;&#1110;%20&#1084;&#1072;&#1090;&#1077;&#1088;&#1110;&#1072;&#1083;&#1080;\&#1056;&#1110;&#1095;&#1085;&#1080;&#1081;%20&#1087;&#1083;&#1072;&#1085;\&#1056;&#1110;&#1095;&#1085;&#1080;&#1081;%20&#1087;&#1083;&#1072;&#1085;%202020-2021\2020-2021\&#1051;&#1080;&#1089;&#1090;%20Microsoft%20Office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1"/>
  <c:chart>
    <c:title>
      <c:overlay val="1"/>
    </c:title>
    <c:plotArea>
      <c:layout/>
      <c:pieChart>
        <c:varyColors val="1"/>
        <c:ser>
          <c:idx val="0"/>
          <c:order val="0"/>
          <c:tx>
            <c:strRef>
              <c:f>Лист1!$C$2</c:f>
              <c:strCache>
                <c:ptCount val="1"/>
              </c:strCache>
            </c:strRef>
          </c:tx>
          <c:explosion val="25"/>
          <c:dLbls>
            <c:dLbl>
              <c:idx val="0"/>
              <c:tx>
                <c:rich>
                  <a:bodyPr/>
                  <a:lstStyle/>
                  <a:p>
                    <a:r>
                      <a:rPr lang="ru-RU">
                        <a:latin typeface="Times New Roman" pitchFamily="18" charset="0"/>
                        <a:cs typeface="Times New Roman" pitchFamily="18" charset="0"/>
                      </a:rPr>
                      <a:t>Вища освіта; 50%</a:t>
                    </a:r>
                  </a:p>
                </c:rich>
              </c:tx>
              <c:dLblPos val="outEnd"/>
              <c:showVal val="1"/>
              <c:showCatName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>
                        <a:latin typeface="Times New Roman" pitchFamily="18" charset="0"/>
                        <a:cs typeface="Times New Roman" pitchFamily="18" charset="0"/>
                      </a:rPr>
                      <a:t>Базова вища; 50%</a:t>
                    </a:r>
                  </a:p>
                </c:rich>
              </c:tx>
              <c:dLblPos val="outEnd"/>
              <c:showVal val="1"/>
              <c:showCatName val="1"/>
            </c:dLbl>
            <c:dLblPos val="outEnd"/>
            <c:showVal val="1"/>
            <c:showCatName val="1"/>
            <c:showLeaderLines val="1"/>
          </c:dLbls>
          <c:cat>
            <c:strRef>
              <c:f>Лист1!$B$3:$B$4</c:f>
              <c:strCache>
                <c:ptCount val="2"/>
                <c:pt idx="0">
                  <c:v>Вища освіта </c:v>
                </c:pt>
                <c:pt idx="1">
                  <c:v>Базова вища  </c:v>
                </c:pt>
              </c:strCache>
            </c:strRef>
          </c:cat>
          <c:val>
            <c:numRef>
              <c:f>Лист1!$C$3:$C$4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9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cat>
            <c:strRef>
              <c:f>Лист3!$A$1:$A$4</c:f>
              <c:strCache>
                <c:ptCount val="4"/>
                <c:pt idx="0">
                  <c:v>до 3-х років</c:v>
                </c:pt>
                <c:pt idx="1">
                  <c:v>від 3-х до 10-ти років</c:v>
                </c:pt>
                <c:pt idx="2">
                  <c:v>від 10-ти до 20-ти років</c:v>
                </c:pt>
                <c:pt idx="3">
                  <c:v>більше 20-ти років</c:v>
                </c:pt>
              </c:strCache>
            </c:strRef>
          </c:cat>
          <c:val>
            <c:numRef>
              <c:f>Лист3!$B$1:$B$4</c:f>
              <c:numCache>
                <c:formatCode>0%</c:formatCode>
                <c:ptCount val="4"/>
                <c:pt idx="0">
                  <c:v>0.15000000000000024</c:v>
                </c:pt>
                <c:pt idx="1">
                  <c:v>0.15000000000000024</c:v>
                </c:pt>
                <c:pt idx="2">
                  <c:v>0.55000000000000004</c:v>
                </c:pt>
                <c:pt idx="3">
                  <c:v>0.15000000000000024</c:v>
                </c:pt>
              </c:numCache>
            </c:numRef>
          </c:val>
        </c:ser>
        <c:dLbls>
          <c:showVal val="1"/>
        </c:dLbls>
        <c:gapWidth val="75"/>
        <c:shape val="cylinder"/>
        <c:axId val="49062272"/>
        <c:axId val="49063808"/>
        <c:axId val="0"/>
      </c:bar3DChart>
      <c:catAx>
        <c:axId val="4906227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063808"/>
        <c:crosses val="autoZero"/>
        <c:auto val="1"/>
        <c:lblAlgn val="ctr"/>
        <c:lblOffset val="100"/>
      </c:catAx>
      <c:valAx>
        <c:axId val="49063808"/>
        <c:scaling>
          <c:orientation val="minMax"/>
        </c:scaling>
        <c:axPos val="l"/>
        <c:numFmt formatCode="0%" sourceLinked="1"/>
        <c:maj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062272"/>
        <c:crosses val="autoZero"/>
        <c:crossBetween val="between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1"/>
  <c:chart>
    <c:autoTitleDeleted val="1"/>
    <c:plotArea>
      <c:layout/>
      <c:barChart>
        <c:barDir val="bar"/>
        <c:grouping val="clustered"/>
        <c:ser>
          <c:idx val="0"/>
          <c:order val="0"/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Лист2!$A$1:$A$5</c:f>
              <c:strCache>
                <c:ptCount val="5"/>
                <c:pt idx="0">
                  <c:v>Вища</c:v>
                </c:pt>
                <c:pt idx="1">
                  <c:v>І категорія</c:v>
                </c:pt>
                <c:pt idx="2">
                  <c:v>ІІ категорія</c:v>
                </c:pt>
                <c:pt idx="3">
                  <c:v>Спеціаліст</c:v>
                </c:pt>
                <c:pt idx="4">
                  <c:v>Т. розряд</c:v>
                </c:pt>
              </c:strCache>
            </c:strRef>
          </c:cat>
          <c:val>
            <c:numRef>
              <c:f>Лист2!$B$1:$B$5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1</c:v>
                </c:pt>
                <c:pt idx="3">
                  <c:v>3</c:v>
                </c:pt>
                <c:pt idx="4">
                  <c:v>10</c:v>
                </c:pt>
              </c:numCache>
            </c:numRef>
          </c:val>
        </c:ser>
        <c:dLbls>
          <c:showVal val="1"/>
        </c:dLbls>
        <c:gapWidth val="75"/>
        <c:axId val="49079808"/>
        <c:axId val="49081344"/>
      </c:barChart>
      <c:catAx>
        <c:axId val="49079808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081344"/>
        <c:crosses val="autoZero"/>
        <c:auto val="1"/>
        <c:lblAlgn val="ctr"/>
        <c:lblOffset val="100"/>
      </c:catAx>
      <c:valAx>
        <c:axId val="4908134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079808"/>
        <c:crosses val="autoZero"/>
        <c:crossBetween val="between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9"/>
  <c:chart>
    <c:title>
      <c:tx>
        <c:rich>
          <a:bodyPr/>
          <a:lstStyle/>
          <a:p>
            <a:pPr>
              <a:defRPr sz="1200"/>
            </a:pPr>
            <a:r>
              <a:rPr lang="ru-RU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Енергоцінність</a:t>
            </a:r>
            <a:r>
              <a:rPr lang="ru-RU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харчування</a:t>
            </a:r>
            <a:r>
              <a:rPr lang="ru-RU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 sz="1200"/>
            </a:pPr>
            <a:r>
              <a:rPr lang="ru-RU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 2019/2020 н.р.</a:t>
            </a:r>
          </a:p>
        </c:rich>
      </c:tx>
      <c:layout>
        <c:manualLayout>
          <c:xMode val="edge"/>
          <c:yMode val="edge"/>
          <c:x val="0.20026301425445481"/>
          <c:y val="1.176459908006394E-2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4.3888911791785189E-2"/>
          <c:y val="0.23902306063459969"/>
          <c:w val="0.95611108820821478"/>
          <c:h val="0.53892074521426236"/>
        </c:manualLayout>
      </c:layout>
      <c:bar3DChart>
        <c:barDir val="col"/>
        <c:grouping val="clustered"/>
        <c:ser>
          <c:idx val="0"/>
          <c:order val="0"/>
          <c:tx>
            <c:strRef>
              <c:f>Лист2!$B$1</c:f>
              <c:strCache>
                <c:ptCount val="1"/>
                <c:pt idx="0">
                  <c:v>Показники норми</c:v>
                </c:pt>
              </c:strCache>
            </c:strRef>
          </c:tx>
          <c:dLbls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Лист2!$A$2:$A$5</c:f>
              <c:strCache>
                <c:ptCount val="4"/>
                <c:pt idx="0">
                  <c:v>Білки (кКал)</c:v>
                </c:pt>
                <c:pt idx="1">
                  <c:v>Жири (кКал)</c:v>
                </c:pt>
                <c:pt idx="2">
                  <c:v>Вуглеводи (кКал)</c:v>
                </c:pt>
                <c:pt idx="3">
                  <c:v>Каларійність (в десятках кКал)</c:v>
                </c:pt>
              </c:strCache>
            </c:strRef>
          </c:cat>
          <c:val>
            <c:numRef>
              <c:f>Лист2!$B$2:$B$5</c:f>
              <c:numCache>
                <c:formatCode>General</c:formatCode>
                <c:ptCount val="4"/>
                <c:pt idx="0">
                  <c:v>68.099999999999994</c:v>
                </c:pt>
                <c:pt idx="1">
                  <c:v>71.7</c:v>
                </c:pt>
                <c:pt idx="2">
                  <c:v>239.2</c:v>
                </c:pt>
                <c:pt idx="3">
                  <c:v>187.48000000000016</c:v>
                </c:pt>
              </c:numCache>
            </c:numRef>
          </c:val>
        </c:ser>
        <c:ser>
          <c:idx val="1"/>
          <c:order val="1"/>
          <c:tx>
            <c:strRef>
              <c:f>Лист2!$C$1</c:f>
              <c:strCache>
                <c:ptCount val="1"/>
                <c:pt idx="0">
                  <c:v>Показники в закладі</c:v>
                </c:pt>
              </c:strCache>
            </c:strRef>
          </c:tx>
          <c:dLbls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Лист2!$A$2:$A$5</c:f>
              <c:strCache>
                <c:ptCount val="4"/>
                <c:pt idx="0">
                  <c:v>Білки (кКал)</c:v>
                </c:pt>
                <c:pt idx="1">
                  <c:v>Жири (кКал)</c:v>
                </c:pt>
                <c:pt idx="2">
                  <c:v>Вуглеводи (кКал)</c:v>
                </c:pt>
                <c:pt idx="3">
                  <c:v>Каларійність (в десятках кКал)</c:v>
                </c:pt>
              </c:strCache>
            </c:strRef>
          </c:cat>
          <c:val>
            <c:numRef>
              <c:f>Лист2!$C$2:$C$5</c:f>
              <c:numCache>
                <c:formatCode>General</c:formatCode>
                <c:ptCount val="4"/>
                <c:pt idx="0">
                  <c:v>48.7</c:v>
                </c:pt>
                <c:pt idx="1">
                  <c:v>48.3</c:v>
                </c:pt>
                <c:pt idx="2">
                  <c:v>164.5</c:v>
                </c:pt>
                <c:pt idx="3">
                  <c:v>126.11</c:v>
                </c:pt>
              </c:numCache>
            </c:numRef>
          </c:val>
        </c:ser>
        <c:dLbls>
          <c:showVal val="1"/>
        </c:dLbls>
        <c:shape val="box"/>
        <c:axId val="50015232"/>
        <c:axId val="50053504"/>
        <c:axId val="0"/>
      </c:bar3DChart>
      <c:catAx>
        <c:axId val="5001523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8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0053504"/>
        <c:crosses val="autoZero"/>
        <c:auto val="1"/>
        <c:lblAlgn val="ctr"/>
        <c:lblOffset val="100"/>
      </c:catAx>
      <c:valAx>
        <c:axId val="50053504"/>
        <c:scaling>
          <c:orientation val="minMax"/>
        </c:scaling>
        <c:delete val="1"/>
        <c:axPos val="l"/>
        <c:numFmt formatCode="General" sourceLinked="1"/>
        <c:tickLblPos val="none"/>
        <c:crossAx val="50015232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9.5896228921424229E-2"/>
          <c:y val="0.89193187500474769"/>
          <c:w val="0.77446702670019663"/>
          <c:h val="9.3427607263377788E-2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348880"/>
            <a:ext cx="7851648" cy="2016224"/>
          </a:xfrm>
        </p:spPr>
        <p:txBody>
          <a:bodyPr>
            <a:normAutofit fontScale="90000"/>
          </a:bodyPr>
          <a:lstStyle/>
          <a:p>
            <a:pPr algn="ctr" hangingPunct="0"/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/>
              <a:t>Звітування завідувача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dirty="0" smtClean="0"/>
              <a:t>про свою діяльність перед педагогічним колективом та громадськістю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за 2019/2020н.р</a:t>
            </a:r>
            <a:br>
              <a:rPr lang="ru-RU" sz="36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3501008"/>
            <a:ext cx="7854696" cy="1752600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sz="2800" dirty="0" smtClean="0"/>
              <a:t>комунальний заклад «Дошкільний навчальний заклад (ясла - садок) № 353  комбінованого типу Харківської міської ради»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err="1" smtClean="0"/>
              <a:t>Білогурова</a:t>
            </a:r>
            <a:r>
              <a:rPr lang="ru-RU" sz="2800" dirty="0" smtClean="0"/>
              <a:t> С.Г..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0"/>
            <a:ext cx="7620000" cy="1143000"/>
          </a:xfrm>
        </p:spPr>
        <p:txBody>
          <a:bodyPr/>
          <a:lstStyle/>
          <a:p>
            <a:r>
              <a:rPr lang="uk-UA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Майстер-класи</a:t>
            </a:r>
            <a:endParaRPr lang="ru-RU" b="1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50" name="Picture 2" descr="C:\Users\Николай\Desktop\ФОто для презентации\педагоги\изображение_viber_2020-06-19_16-56-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071546"/>
            <a:ext cx="3500462" cy="2625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Николай\Desktop\ФОто для презентации\педагоги\изображение_viber_2020-06-19_16-54-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071546"/>
            <a:ext cx="3429024" cy="2624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Николай\Desktop\ФОто для презентации\педагоги\изображение_viber_2020-06-19_16-25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714752"/>
            <a:ext cx="3571900" cy="26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Николай\Desktop\ФОто для презентации\педагоги\изображение_viber_2020-06-19_16-16-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786190"/>
            <a:ext cx="3429024" cy="2657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b="1" dirty="0" smtClean="0"/>
              <a:t>Науково-методичний семінар </a:t>
            </a:r>
            <a:r>
              <a:rPr lang="uk-UA" sz="3200" b="1" dirty="0" err="1" smtClean="0"/>
              <a:t>“Педагогічний</a:t>
            </a:r>
            <a:r>
              <a:rPr lang="uk-UA" sz="3200" b="1" dirty="0" smtClean="0"/>
              <a:t> діалог: теорія, практика, </a:t>
            </a:r>
            <a:r>
              <a:rPr lang="uk-UA" sz="3200" b="1" dirty="0" err="1" smtClean="0"/>
              <a:t>досвід”</a:t>
            </a:r>
            <a:r>
              <a:rPr lang="uk-UA" sz="3200" b="1" dirty="0" smtClean="0"/>
              <a:t> 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Детсад\Desktop\изображение_viber_2020-08-21_15-30-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88840"/>
            <a:ext cx="2469058" cy="4389437"/>
          </a:xfrm>
          <a:prstGeom prst="rect">
            <a:avLst/>
          </a:prstGeom>
          <a:noFill/>
        </p:spPr>
      </p:pic>
      <p:pic>
        <p:nvPicPr>
          <p:cNvPr id="1027" name="Picture 3" descr="C:\Users\Детсад\Desktop\изображение_viber_2020-08-21_15-29-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4032448" cy="2268252"/>
          </a:xfrm>
          <a:prstGeom prst="rect">
            <a:avLst/>
          </a:prstGeom>
          <a:noFill/>
        </p:spPr>
      </p:pic>
      <p:pic>
        <p:nvPicPr>
          <p:cNvPr id="1028" name="Picture 4" descr="C:\Users\Детсад\Desktop\Скан Подя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573016"/>
            <a:ext cx="1957333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r>
              <a:rPr lang="uk-UA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Конкурси, проекти</a:t>
            </a:r>
            <a:endParaRPr lang="ru-RU" b="1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074" name="Picture 2" descr="C:\Users\Николай\Desktop\ФОто для презентации\педагоги\изображение_viber_2020-06-19_13-03-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556792"/>
            <a:ext cx="421510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Николай\Desktop\ФОто для презентации\Дети\изображение_viber_2020-06-19_17-03-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924944"/>
            <a:ext cx="441649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sz="32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Заняття з сенсорно-пізнавального розвитку</a:t>
            </a:r>
            <a:endParaRPr lang="ru-RU" sz="3200" b="1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122" name="Picture 2" descr="C:\Users\Николай\Desktop\ФОто для презентации\Дети\изображение_viber_2020-06-19_12-54-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00174"/>
            <a:ext cx="3768458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Николай\Desktop\ФОто для презентации\Дети\изображение_viber_2020-06-19_16-29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500174"/>
            <a:ext cx="3669916" cy="2518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Николай\Desktop\ФОто для презентации\Дети\изображение_viber_2020-06-19_16-30-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071942"/>
            <a:ext cx="3643338" cy="2481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3" descr="DSC_05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1538" y="4000504"/>
            <a:ext cx="3703670" cy="2469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620000" cy="928694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Ігри з використанням блоків </a:t>
            </a:r>
            <a:r>
              <a:rPr lang="uk-UA" sz="3200" b="1" dirty="0" err="1" smtClean="0">
                <a:solidFill>
                  <a:srgbClr val="C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Дьєнеша</a:t>
            </a:r>
            <a:r>
              <a:rPr lang="uk-UA" sz="3200" b="1" dirty="0" smtClean="0">
                <a:solidFill>
                  <a:srgbClr val="C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, води та піску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Рисунок 4" descr="C:\Users\Николай\Desktop\ФОто для презентации\Дети\изображение_viber_2020-06-19_16-19-57.jpg"/>
          <p:cNvPicPr/>
          <p:nvPr/>
        </p:nvPicPr>
        <p:blipFill>
          <a:blip r:embed="rId2" cstate="print"/>
          <a:srcRect l="8819" t="1497" r="2083" b="19177"/>
          <a:stretch>
            <a:fillRect/>
          </a:stretch>
        </p:blipFill>
        <p:spPr bwMode="auto">
          <a:xfrm>
            <a:off x="1071538" y="1214422"/>
            <a:ext cx="392909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214422"/>
            <a:ext cx="3115597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Николай\Desktop\Без назван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643314"/>
            <a:ext cx="3857652" cy="2782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C:\Users\Николай\Desktop\ФОто для презентации\Дети\изображение_viber_2020-06-19_16-20-44.jpg"/>
          <p:cNvPicPr>
            <a:picLocks noGrp="1"/>
          </p:cNvPicPr>
          <p:nvPr>
            <p:ph idx="1"/>
          </p:nvPr>
        </p:nvPicPr>
        <p:blipFill>
          <a:blip r:embed="rId5" cstate="print"/>
          <a:srcRect l="21677" t="11324" r="13943" b="6624"/>
          <a:stretch>
            <a:fillRect/>
          </a:stretch>
        </p:blipFill>
        <p:spPr bwMode="auto">
          <a:xfrm>
            <a:off x="5429256" y="3714752"/>
            <a:ext cx="3133466" cy="2714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85728"/>
            <a:ext cx="7620000" cy="1143000"/>
          </a:xfrm>
        </p:spPr>
        <p:txBody>
          <a:bodyPr/>
          <a:lstStyle/>
          <a:p>
            <a:r>
              <a:rPr lang="uk-UA" sz="3200" b="1" dirty="0" smtClean="0">
                <a:solidFill>
                  <a:srgbClr val="C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Ігри на розвиток слуху та диференціацію смаків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147" name="Picture 3" descr="C:\Users\Николай\Desktop\ФОто для презентации\Дети\изображение_viber_2020-06-19_12-59-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3" y="3714752"/>
            <a:ext cx="4837123" cy="2720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Николай\Desktop\ФОто для презентации\Дети\изображение_viber_2020-06-19_17-04-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428736"/>
            <a:ext cx="4587908" cy="2580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85728"/>
            <a:ext cx="7620000" cy="1143000"/>
          </a:xfrm>
        </p:spPr>
        <p:txBody>
          <a:bodyPr/>
          <a:lstStyle/>
          <a:p>
            <a:r>
              <a:rPr lang="uk-UA" sz="32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Виготовлення </a:t>
            </a:r>
            <a:r>
              <a:rPr lang="uk-UA" sz="3200" b="1" dirty="0" err="1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смаколиків</a:t>
            </a:r>
            <a:r>
              <a:rPr lang="uk-UA" sz="32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до Дня Святого Миколая</a:t>
            </a:r>
            <a:endParaRPr lang="ru-RU" sz="3200" b="1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170" name="Picture 2" descr="C:\Users\Николай\Desktop\ФОто для презентации\Дети\изображение_viber_2020-06-19_17-11-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357562"/>
            <a:ext cx="4357718" cy="3172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C:\Users\Николай\Desktop\ФОто для презентации\Дети\изображение_viber_2020-06-19_16-23-52.jpg"/>
          <p:cNvPicPr>
            <a:picLocks noGrp="1"/>
          </p:cNvPicPr>
          <p:nvPr>
            <p:ph idx="1"/>
          </p:nvPr>
        </p:nvPicPr>
        <p:blipFill>
          <a:blip r:embed="rId3" cstate="print"/>
          <a:srcRect t="8120" r="3795" b="3846"/>
          <a:stretch>
            <a:fillRect/>
          </a:stretch>
        </p:blipFill>
        <p:spPr bwMode="auto">
          <a:xfrm>
            <a:off x="1142976" y="1428736"/>
            <a:ext cx="450059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2312" y="166255"/>
            <a:ext cx="7620000" cy="833853"/>
          </a:xfrm>
        </p:spPr>
        <p:txBody>
          <a:bodyPr/>
          <a:lstStyle/>
          <a:p>
            <a:r>
              <a:rPr lang="uk-UA" sz="3200" b="1" dirty="0" smtClean="0">
                <a:solidFill>
                  <a:srgbClr val="C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Самостійна ігрова діяльність дітей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194" name="Picture 2" descr="C:\Users\Николай\Desktop\ФОто для презентации\Дети\изображение_viber_2020-06-19_17-14-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71546"/>
            <a:ext cx="5429288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Николай\Desktop\ФОто для презентации\Дети\изображение_viber_2020-06-19_17-32-18.jpg"/>
          <p:cNvPicPr/>
          <p:nvPr/>
        </p:nvPicPr>
        <p:blipFill>
          <a:blip r:embed="rId3" cstate="print"/>
          <a:srcRect l="18279" t="23292" r="5559"/>
          <a:stretch>
            <a:fillRect/>
          </a:stretch>
        </p:blipFill>
        <p:spPr bwMode="auto">
          <a:xfrm>
            <a:off x="6286512" y="1142984"/>
            <a:ext cx="2500330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normAutofit fontScale="90000"/>
          </a:bodyPr>
          <a:lstStyle/>
          <a:p>
            <a:pPr lvl="0" algn="ctr" fontAlgn="base">
              <a:spcAft>
                <a:spcPct val="0"/>
              </a:spcAft>
            </a:pPr>
            <a:r>
              <a:rPr lang="ru-RU" sz="33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Заходи </a:t>
            </a:r>
            <a:r>
              <a:rPr lang="ru-RU" sz="3300" b="1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щодо</a:t>
            </a:r>
            <a:r>
              <a:rPr lang="ru-RU" sz="33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зміцнення</a:t>
            </a:r>
            <a:r>
              <a:rPr lang="ru-RU" sz="33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lang="ru-RU" sz="3300" b="1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модернізації</a:t>
            </a:r>
            <a:r>
              <a:rPr lang="ru-RU" sz="3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300" dirty="0" smtClean="0">
                <a:latin typeface="Arial" pitchFamily="34" charset="0"/>
                <a:cs typeface="Arial" pitchFamily="34" charset="0"/>
              </a:rPr>
            </a:br>
            <a:r>
              <a:rPr lang="ru-RU" sz="3300" b="1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матеріально-технічної</a:t>
            </a:r>
            <a:r>
              <a:rPr lang="ru-RU" sz="33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бази</a:t>
            </a:r>
            <a:r>
              <a:rPr lang="ru-RU" sz="33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33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освітнього</a:t>
            </a:r>
            <a:r>
              <a:rPr lang="ru-RU" sz="33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процесу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latin typeface="Arial" pitchFamily="34" charset="0"/>
                <a:cs typeface="Arial" pitchFamily="34" charset="0"/>
              </a:rPr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b="1" dirty="0" smtClean="0"/>
              <a:t>За кошти бюджету в закладі дошкільної освіти проведено</a:t>
            </a:r>
            <a:r>
              <a:rPr lang="uk-UA" dirty="0" smtClean="0"/>
              <a:t>: </a:t>
            </a:r>
          </a:p>
          <a:p>
            <a:r>
              <a:rPr lang="uk-UA" dirty="0" err="1" smtClean="0"/>
              <a:t>поверка</a:t>
            </a:r>
            <a:r>
              <a:rPr lang="uk-UA" dirty="0" smtClean="0"/>
              <a:t> манометрів – 4 </a:t>
            </a:r>
            <a:r>
              <a:rPr lang="uk-UA" dirty="0" err="1" smtClean="0"/>
              <a:t>шт</a:t>
            </a:r>
            <a:r>
              <a:rPr lang="uk-UA" dirty="0" smtClean="0"/>
              <a:t> , </a:t>
            </a:r>
          </a:p>
          <a:p>
            <a:r>
              <a:rPr lang="uk-UA" dirty="0" smtClean="0"/>
              <a:t>повірка лічильників холодної та гарячої води, ремонт </a:t>
            </a:r>
            <a:r>
              <a:rPr lang="uk-UA" dirty="0" err="1" smtClean="0"/>
              <a:t>теплообчислювача</a:t>
            </a:r>
            <a:r>
              <a:rPr lang="uk-UA" dirty="0" smtClean="0"/>
              <a:t>, </a:t>
            </a:r>
          </a:p>
          <a:p>
            <a:r>
              <a:rPr lang="uk-UA" dirty="0" smtClean="0"/>
              <a:t>заміна вікон – 4 </a:t>
            </a:r>
            <a:r>
              <a:rPr lang="uk-UA" dirty="0" err="1" smtClean="0"/>
              <a:t>шт</a:t>
            </a:r>
            <a:r>
              <a:rPr lang="uk-UA" dirty="0" smtClean="0"/>
              <a:t> (16,8 м</a:t>
            </a:r>
            <a:r>
              <a:rPr lang="uk-UA" baseline="30000" dirty="0" smtClean="0"/>
              <a:t>2</a:t>
            </a:r>
            <a:r>
              <a:rPr lang="uk-UA" dirty="0" smtClean="0"/>
              <a:t>), </a:t>
            </a:r>
          </a:p>
          <a:p>
            <a:r>
              <a:rPr lang="uk-UA" dirty="0" smtClean="0"/>
              <a:t>подовження </a:t>
            </a:r>
            <a:r>
              <a:rPr lang="uk-UA" dirty="0" err="1" smtClean="0"/>
              <a:t>енергопаспорту</a:t>
            </a:r>
            <a:r>
              <a:rPr lang="uk-UA" dirty="0" smtClean="0"/>
              <a:t>, розробка водяного паспорту, оплата лабораторних досліджень, </a:t>
            </a:r>
          </a:p>
          <a:p>
            <a:r>
              <a:rPr lang="uk-UA" dirty="0" smtClean="0"/>
              <a:t>придбання офісного </a:t>
            </a:r>
            <a:r>
              <a:rPr lang="uk-UA" dirty="0" err="1" smtClean="0"/>
              <a:t>папіру</a:t>
            </a:r>
            <a:r>
              <a:rPr lang="uk-UA" dirty="0" smtClean="0"/>
              <a:t> – 10 пачок, придбання порошку – 117 кг, придбання фарби білої – 10 кг, </a:t>
            </a:r>
          </a:p>
          <a:p>
            <a:r>
              <a:rPr lang="uk-UA" dirty="0" smtClean="0"/>
              <a:t>придбання фарби коричневої  – 20 кг,</a:t>
            </a:r>
          </a:p>
          <a:p>
            <a:r>
              <a:rPr lang="uk-UA" dirty="0" smtClean="0"/>
              <a:t> придбання м’ясорубки електричної, </a:t>
            </a:r>
          </a:p>
          <a:p>
            <a:r>
              <a:rPr lang="uk-UA" dirty="0" smtClean="0"/>
              <a:t>придбання миючих та </a:t>
            </a:r>
            <a:r>
              <a:rPr lang="uk-UA" dirty="0" err="1" smtClean="0"/>
              <a:t>чистячих</a:t>
            </a:r>
            <a:r>
              <a:rPr lang="uk-UA" dirty="0" smtClean="0"/>
              <a:t> засобів( рідке мило для рук – 20 </a:t>
            </a:r>
            <a:r>
              <a:rPr lang="uk-UA" dirty="0" err="1" smtClean="0"/>
              <a:t>уп</a:t>
            </a:r>
            <a:r>
              <a:rPr lang="uk-UA" dirty="0" smtClean="0"/>
              <a:t>, </a:t>
            </a:r>
            <a:r>
              <a:rPr lang="uk-UA" dirty="0" err="1" smtClean="0"/>
              <a:t>чистячий</a:t>
            </a:r>
            <a:r>
              <a:rPr lang="uk-UA" dirty="0" smtClean="0"/>
              <a:t> засіб – 47 </a:t>
            </a:r>
            <a:r>
              <a:rPr lang="uk-UA" dirty="0" err="1" smtClean="0"/>
              <a:t>уп</a:t>
            </a:r>
            <a:r>
              <a:rPr lang="uk-UA" dirty="0" smtClean="0"/>
              <a:t>., миючий засіб для унітазів – 12 </a:t>
            </a:r>
            <a:r>
              <a:rPr lang="uk-UA" dirty="0" err="1" smtClean="0"/>
              <a:t>уп</a:t>
            </a:r>
            <a:r>
              <a:rPr lang="uk-UA" dirty="0" smtClean="0"/>
              <a:t>.).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uk-UA" b="1" dirty="0" smtClean="0"/>
              <a:t>Вхід до садочка</a:t>
            </a:r>
            <a:endParaRPr lang="ru-RU" b="1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852936"/>
            <a:ext cx="4117746" cy="231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916832"/>
            <a:ext cx="259207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6264696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Завдання звітування: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38912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sz="3600" dirty="0" smtClean="0"/>
              <a:t>1. Забезпечити прозорість, відкритість і демократичність управління закладу дошкільної освіти.</a:t>
            </a:r>
            <a:endParaRPr lang="ru-RU" sz="3600" dirty="0" smtClean="0"/>
          </a:p>
          <a:p>
            <a:pPr>
              <a:buNone/>
            </a:pPr>
            <a:r>
              <a:rPr lang="uk-UA" sz="3600" dirty="0" smtClean="0"/>
              <a:t>2. Стимулювати вплив громадськості на прийняття та виконання керівником відповідних рішень у сфері управління закладу дошкільної освіти.</a:t>
            </a:r>
            <a:endParaRPr lang="ru-RU" sz="36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324036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Озеленення</a:t>
            </a:r>
            <a:endParaRPr lang="ru-RU" b="1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586" y="1301124"/>
            <a:ext cx="2749774" cy="4887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60648"/>
            <a:ext cx="4941269" cy="277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356992"/>
            <a:ext cx="5036984" cy="283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uk-UA" b="1" dirty="0" smtClean="0"/>
              <a:t>Оформлення території</a:t>
            </a:r>
            <a:endParaRPr lang="ru-RU" b="1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92896"/>
            <a:ext cx="410445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44824"/>
            <a:ext cx="435283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149079"/>
            <a:ext cx="4320480" cy="243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548680"/>
            <a:ext cx="5773737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996952"/>
            <a:ext cx="5760640" cy="324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/>
              <a:t>В закладі дошкільної освіти типу працювало 20 педагогів (3 у декретній </a:t>
            </a:r>
            <a:r>
              <a:rPr lang="uk-UA" sz="3600" b="1" dirty="0" err="1" smtClean="0"/>
              <a:t>відпусці</a:t>
            </a:r>
            <a:r>
              <a:rPr lang="uk-UA" sz="3600" b="1" dirty="0" smtClean="0"/>
              <a:t>), з них: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517856"/>
          </a:xfrm>
        </p:spPr>
        <p:txBody>
          <a:bodyPr>
            <a:normAutofit/>
          </a:bodyPr>
          <a:lstStyle/>
          <a:p>
            <a:pPr lvl="0"/>
            <a:r>
              <a:rPr lang="uk-UA" sz="3200" dirty="0" smtClean="0"/>
              <a:t>завідувач – 1 (освіта вища);</a:t>
            </a:r>
            <a:endParaRPr lang="ru-RU" sz="3200" dirty="0" smtClean="0"/>
          </a:p>
          <a:p>
            <a:pPr lvl="0"/>
            <a:r>
              <a:rPr lang="uk-UA" sz="3200" dirty="0" smtClean="0"/>
              <a:t>вихователь-методист – 1 (освіта вища);</a:t>
            </a:r>
            <a:endParaRPr lang="ru-RU" sz="3200" dirty="0" smtClean="0"/>
          </a:p>
          <a:p>
            <a:pPr lvl="0"/>
            <a:r>
              <a:rPr lang="uk-UA" sz="3200" dirty="0" smtClean="0"/>
              <a:t>практичний психолог – 1 (освіта вища);</a:t>
            </a:r>
            <a:endParaRPr lang="ru-RU" sz="3200" dirty="0" smtClean="0"/>
          </a:p>
          <a:p>
            <a:pPr lvl="0"/>
            <a:r>
              <a:rPr lang="uk-UA" sz="3200" dirty="0" smtClean="0"/>
              <a:t>музичні керівники – 1 (1 – освіта вища);</a:t>
            </a:r>
            <a:endParaRPr lang="ru-RU" sz="3200" dirty="0" smtClean="0"/>
          </a:p>
          <a:p>
            <a:pPr lvl="0"/>
            <a:r>
              <a:rPr lang="uk-UA" sz="3200" dirty="0" smtClean="0"/>
              <a:t>вчителя-логопеди – 2 (2 – освіта вища);</a:t>
            </a:r>
            <a:endParaRPr lang="ru-RU" sz="3200" dirty="0" smtClean="0"/>
          </a:p>
          <a:p>
            <a:pPr lvl="0"/>
            <a:r>
              <a:rPr lang="uk-UA" sz="3200" dirty="0" smtClean="0"/>
              <a:t>вихователі – 14 </a:t>
            </a:r>
          </a:p>
          <a:p>
            <a:pPr lvl="0">
              <a:buNone/>
            </a:pPr>
            <a:r>
              <a:rPr lang="uk-UA" sz="3200" dirty="0" smtClean="0"/>
              <a:t>(з повною вищою освітою – 4).</a:t>
            </a:r>
            <a:endParaRPr lang="ru-RU" sz="3200" dirty="0" smtClean="0"/>
          </a:p>
          <a:p>
            <a:endParaRPr lang="ru-RU" sz="3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b="1" dirty="0" smtClean="0"/>
              <a:t>Аналіз рівня освіти педагогічних працівників</a:t>
            </a:r>
            <a:endParaRPr lang="ru-RU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/>
              <a:t>Аналіз стажу педагогічної діяльності працівників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340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/>
              <a:t>Аналіз рівня кваліфікації педагогічних працівників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b="1" dirty="0" smtClean="0"/>
              <a:t>(у відсотках до загальної кількості)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32856"/>
            <a:ext cx="8229600" cy="1143000"/>
          </a:xfrm>
        </p:spPr>
        <p:txBody>
          <a:bodyPr>
            <a:noAutofit/>
          </a:bodyPr>
          <a:lstStyle/>
          <a:p>
            <a:r>
              <a:rPr lang="uk-UA" sz="2800" b="1" dirty="0" smtClean="0"/>
              <a:t>Розмір передбачених коштів на харчування однієї дитини в день становив, відповідно до рішення виконавчого комітету Харківської міської ради від 11.12.2019 № 941 «Про організацію харчування учнів та вихованців закладів освіти м. Харкова у 2020 році»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573016"/>
            <a:ext cx="8229600" cy="2952328"/>
          </a:xfrm>
        </p:spPr>
        <p:txBody>
          <a:bodyPr/>
          <a:lstStyle/>
          <a:p>
            <a:r>
              <a:rPr lang="uk-UA" dirty="0" smtClean="0"/>
              <a:t>- вікова група від 1-го до 3-х років – 25 грн. </a:t>
            </a:r>
            <a:r>
              <a:rPr lang="ru-RU" dirty="0" smtClean="0"/>
              <a:t>(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розрахунку</a:t>
            </a:r>
            <a:r>
              <a:rPr lang="ru-RU" dirty="0" smtClean="0"/>
              <a:t>: </a:t>
            </a:r>
            <a:r>
              <a:rPr lang="uk-UA" dirty="0" smtClean="0"/>
              <a:t>10</a:t>
            </a:r>
            <a:r>
              <a:rPr lang="ru-RU" dirty="0" smtClean="0"/>
              <a:t>,00 </a:t>
            </a:r>
            <a:r>
              <a:rPr lang="ru-RU" dirty="0" err="1" smtClean="0"/>
              <a:t>грн</a:t>
            </a:r>
            <a:r>
              <a:rPr lang="ru-RU" dirty="0" smtClean="0"/>
              <a:t>. </a:t>
            </a:r>
            <a:r>
              <a:rPr lang="ru-RU" dirty="0" err="1" smtClean="0"/>
              <a:t>з</a:t>
            </a:r>
            <a:r>
              <a:rPr lang="ru-RU" dirty="0" smtClean="0"/>
              <a:t> бюджету </a:t>
            </a:r>
            <a:r>
              <a:rPr lang="ru-RU" dirty="0" err="1" smtClean="0"/>
              <a:t>і</a:t>
            </a:r>
            <a:r>
              <a:rPr lang="ru-RU" dirty="0" smtClean="0"/>
              <a:t> 1</a:t>
            </a:r>
            <a:r>
              <a:rPr lang="uk-UA" dirty="0" smtClean="0"/>
              <a:t>5</a:t>
            </a:r>
            <a:r>
              <a:rPr lang="ru-RU" dirty="0" smtClean="0"/>
              <a:t>,00 </a:t>
            </a:r>
            <a:r>
              <a:rPr lang="ru-RU" dirty="0" err="1" smtClean="0"/>
              <a:t>грн</a:t>
            </a:r>
            <a:r>
              <a:rPr lang="ru-RU" dirty="0" smtClean="0"/>
              <a:t>. - </a:t>
            </a:r>
            <a:r>
              <a:rPr lang="ru-RU" dirty="0" err="1" smtClean="0"/>
              <a:t>батьківська</a:t>
            </a:r>
            <a:r>
              <a:rPr lang="ru-RU" dirty="0" smtClean="0"/>
              <a:t> плата);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вікова</a:t>
            </a:r>
            <a:r>
              <a:rPr lang="ru-RU" dirty="0" smtClean="0"/>
              <a:t> </a:t>
            </a:r>
            <a:r>
              <a:rPr lang="ru-RU" dirty="0" err="1" smtClean="0"/>
              <a:t>група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3-х до 6-ти (7-ми) </a:t>
            </a:r>
            <a:r>
              <a:rPr lang="ru-RU" dirty="0" err="1" smtClean="0"/>
              <a:t>років</a:t>
            </a:r>
            <a:r>
              <a:rPr lang="ru-RU" dirty="0" smtClean="0"/>
              <a:t> - </a:t>
            </a:r>
            <a:r>
              <a:rPr lang="uk-UA" dirty="0" smtClean="0"/>
              <a:t>30</a:t>
            </a:r>
            <a:r>
              <a:rPr lang="ru-RU" dirty="0" smtClean="0"/>
              <a:t> </a:t>
            </a:r>
            <a:r>
              <a:rPr lang="ru-RU" dirty="0" err="1" smtClean="0"/>
              <a:t>грн</a:t>
            </a:r>
            <a:r>
              <a:rPr lang="ru-RU" dirty="0" smtClean="0"/>
              <a:t>. (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розрахунку</a:t>
            </a:r>
            <a:r>
              <a:rPr lang="ru-RU" dirty="0" smtClean="0"/>
              <a:t>: 1</a:t>
            </a:r>
            <a:r>
              <a:rPr lang="uk-UA" dirty="0" smtClean="0"/>
              <a:t>2</a:t>
            </a:r>
            <a:r>
              <a:rPr lang="ru-RU" dirty="0" smtClean="0"/>
              <a:t>,00 </a:t>
            </a:r>
            <a:r>
              <a:rPr lang="ru-RU" dirty="0" err="1" smtClean="0"/>
              <a:t>грн</a:t>
            </a:r>
            <a:r>
              <a:rPr lang="ru-RU" dirty="0" smtClean="0"/>
              <a:t>. - </a:t>
            </a:r>
            <a:r>
              <a:rPr lang="ru-RU" dirty="0" err="1" smtClean="0"/>
              <a:t>бюджетні</a:t>
            </a:r>
            <a:r>
              <a:rPr lang="ru-RU" dirty="0" smtClean="0"/>
              <a:t> </a:t>
            </a:r>
            <a:r>
              <a:rPr lang="ru-RU" dirty="0" err="1" smtClean="0"/>
              <a:t>кошти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1</a:t>
            </a:r>
            <a:r>
              <a:rPr lang="uk-UA" dirty="0" smtClean="0"/>
              <a:t>8</a:t>
            </a:r>
            <a:r>
              <a:rPr lang="ru-RU" dirty="0" smtClean="0"/>
              <a:t>,00 </a:t>
            </a:r>
            <a:r>
              <a:rPr lang="ru-RU" dirty="0" err="1" smtClean="0"/>
              <a:t>грн</a:t>
            </a:r>
            <a:r>
              <a:rPr lang="ru-RU" dirty="0" smtClean="0"/>
              <a:t>. - </a:t>
            </a:r>
            <a:r>
              <a:rPr lang="ru-RU" dirty="0" err="1" smtClean="0"/>
              <a:t>батьківська</a:t>
            </a:r>
            <a:r>
              <a:rPr lang="ru-RU" dirty="0" smtClean="0"/>
              <a:t> плата).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573016"/>
            <a:ext cx="4932040" cy="277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36104"/>
          </a:xfrm>
        </p:spPr>
        <p:txBody>
          <a:bodyPr/>
          <a:lstStyle/>
          <a:p>
            <a:pPr algn="ctr"/>
            <a:r>
              <a:rPr lang="uk-UA" b="1" dirty="0" smtClean="0"/>
              <a:t>Організація харчування</a:t>
            </a:r>
            <a:endParaRPr lang="ru-RU" b="1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44824"/>
            <a:ext cx="460888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/>
              <a:t>Аналіз виконання норм основних продуктів харчування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58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44824"/>
            <a:ext cx="7230434" cy="455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2304256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/>
              <a:t>Впродовж 2019/2020 навчального року у закладі дошкільної освіти працювало 11 груп, серед яких: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dirty="0" smtClean="0"/>
              <a:t>2 групи раннього віку(1 група із 12-годинним режимом роботи, 1 група із 10,5-годинним режимом роботи);</a:t>
            </a:r>
            <a:endParaRPr lang="ru-RU" dirty="0" smtClean="0"/>
          </a:p>
          <a:p>
            <a:pPr lvl="0"/>
            <a:r>
              <a:rPr lang="uk-UA" dirty="0" smtClean="0"/>
              <a:t>7 груп дошкільного віку, (5 груп із 12-годинним режимом роботи, 2 групи із 10,5-годинним режимом роботи);</a:t>
            </a:r>
            <a:endParaRPr lang="ru-RU" dirty="0" smtClean="0"/>
          </a:p>
          <a:p>
            <a:pPr lvl="0"/>
            <a:r>
              <a:rPr lang="uk-UA" dirty="0" smtClean="0"/>
              <a:t>2 спеціальні групи для дітей з порушенням мовлення, із 10,5-годинним режимом роботи.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395536" y="692696"/>
          <a:ext cx="8280920" cy="5397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8433223" cy="509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7949403" cy="177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356992"/>
            <a:ext cx="8305800" cy="114300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uk-UA" sz="32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За звітній період відвідування закладу становить 47,2%, що на 12,7% менше ніж у минулому році. </a:t>
            </a:r>
            <a:endParaRPr lang="uk-UA" sz="3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432048"/>
          </a:xfrm>
        </p:spPr>
        <p:txBody>
          <a:bodyPr>
            <a:noAutofit/>
          </a:bodyPr>
          <a:lstStyle/>
          <a:p>
            <a:r>
              <a:rPr lang="uk-UA" sz="3200" b="1" dirty="0" smtClean="0"/>
              <a:t/>
            </a:r>
            <a:br>
              <a:rPr lang="uk-UA" sz="3200" b="1" dirty="0" smtClean="0"/>
            </a:br>
            <a:r>
              <a:rPr lang="uk-UA" sz="3200" b="1" dirty="0" smtClean="0"/>
              <a:t>Прогулянки, розваги, змагання</a:t>
            </a:r>
            <a:endParaRPr lang="ru-RU" sz="3200" b="1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052736"/>
            <a:ext cx="4248472" cy="318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573016"/>
            <a:ext cx="4499403" cy="30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504" y="3645024"/>
            <a:ext cx="384056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/>
              <a:t> </a:t>
            </a:r>
            <a:r>
              <a:rPr lang="uk-UA" sz="3200" b="1" dirty="0" err="1" smtClean="0"/>
              <a:t>Квести</a:t>
            </a:r>
            <a:r>
              <a:rPr lang="uk-UA" sz="3200" b="1" dirty="0" smtClean="0"/>
              <a:t>, екскурсії</a:t>
            </a:r>
            <a:endParaRPr lang="ru-RU" sz="3200" b="1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124744"/>
            <a:ext cx="504056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3292078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836712"/>
            <a:ext cx="3261048" cy="864096"/>
          </a:xfrm>
        </p:spPr>
        <p:txBody>
          <a:bodyPr/>
          <a:lstStyle/>
          <a:p>
            <a:pPr algn="ctr"/>
            <a:r>
              <a:rPr lang="uk-UA" b="1" dirty="0" smtClean="0"/>
              <a:t>Екскурсії</a:t>
            </a:r>
            <a:endParaRPr lang="ru-RU" b="1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4104456" cy="205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20888"/>
            <a:ext cx="4272788" cy="320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861048"/>
            <a:ext cx="4176463" cy="2260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 fontScale="90000"/>
          </a:bodyPr>
          <a:lstStyle/>
          <a:p>
            <a:r>
              <a:rPr lang="uk-UA" sz="3200" b="1" dirty="0" err="1" smtClean="0"/>
              <a:t>Оздоровчо-загартувальні</a:t>
            </a:r>
            <a:r>
              <a:rPr lang="uk-UA" sz="3200" b="1" dirty="0" smtClean="0"/>
              <a:t> заходи.</a:t>
            </a:r>
            <a:br>
              <a:rPr lang="uk-UA" sz="3200" b="1" dirty="0" smtClean="0"/>
            </a:br>
            <a:endParaRPr lang="ru-RU" sz="3200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2469444" cy="437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161" y="4032172"/>
            <a:ext cx="517528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268760"/>
            <a:ext cx="517528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/>
              <a:t>Загартування влітку, ігри з водою</a:t>
            </a:r>
            <a:endParaRPr lang="ru-RU" sz="3200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3862395" cy="289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268760"/>
            <a:ext cx="384056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4293096"/>
            <a:ext cx="4798840" cy="210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Анкет</a:t>
            </a:r>
            <a:r>
              <a:rPr lang="uk-UA" sz="3600" b="1" dirty="0" smtClean="0"/>
              <a:t>а для батьків вихованців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547260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uk-UA" b="1" dirty="0" smtClean="0"/>
              <a:t>«Оцінка</a:t>
            </a:r>
            <a:r>
              <a:rPr lang="ru-RU" b="1" dirty="0" smtClean="0"/>
              <a:t> результат</a:t>
            </a:r>
            <a:r>
              <a:rPr lang="uk-UA" b="1" dirty="0" err="1" smtClean="0"/>
              <a:t>ів</a:t>
            </a:r>
            <a:r>
              <a:rPr lang="ru-RU" b="1" dirty="0" smtClean="0"/>
              <a:t> </a:t>
            </a:r>
            <a:r>
              <a:rPr lang="ru-RU" b="1" dirty="0" err="1" smtClean="0"/>
              <a:t>роботи</a:t>
            </a:r>
            <a:r>
              <a:rPr lang="ru-RU" b="1" dirty="0" smtClean="0"/>
              <a:t> </a:t>
            </a:r>
            <a:r>
              <a:rPr lang="uk-UA" b="1" dirty="0" smtClean="0"/>
              <a:t>закладу дошкільної освіти </a:t>
            </a:r>
            <a:r>
              <a:rPr lang="ru-RU" b="1" dirty="0" smtClean="0"/>
              <a:t>у 2019/2020навчальному </a:t>
            </a:r>
            <a:r>
              <a:rPr lang="ru-RU" b="1" dirty="0" err="1" smtClean="0"/>
              <a:t>році</a:t>
            </a:r>
            <a:r>
              <a:rPr lang="uk-UA" b="1" dirty="0" smtClean="0"/>
              <a:t>»</a:t>
            </a:r>
            <a:endParaRPr lang="ru-RU" b="1" dirty="0" smtClean="0"/>
          </a:p>
          <a:p>
            <a:pPr lvl="0"/>
            <a:r>
              <a:rPr lang="uk-UA" dirty="0" smtClean="0"/>
              <a:t>Оцініть Ваше </a:t>
            </a:r>
            <a:r>
              <a:rPr lang="ru-RU" dirty="0" err="1" smtClean="0"/>
              <a:t>ставлення</a:t>
            </a:r>
            <a:r>
              <a:rPr lang="ru-RU" dirty="0" smtClean="0"/>
              <a:t> до </a:t>
            </a:r>
            <a:r>
              <a:rPr lang="ru-RU" dirty="0" err="1" smtClean="0"/>
              <a:t>роботи</a:t>
            </a:r>
            <a:r>
              <a:rPr lang="ru-RU" dirty="0" smtClean="0"/>
              <a:t> </a:t>
            </a:r>
            <a:r>
              <a:rPr lang="uk-UA" dirty="0" smtClean="0"/>
              <a:t>закладу дошкільної освіти від 1 до 10 </a:t>
            </a:r>
          </a:p>
          <a:p>
            <a:pPr lvl="0"/>
            <a:r>
              <a:rPr lang="uk-UA" dirty="0" smtClean="0"/>
              <a:t>(1 негативне ставлення, 10 – найкраще ставлення)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__________________________________________________</a:t>
            </a:r>
            <a:endParaRPr lang="ru-RU" dirty="0" smtClean="0"/>
          </a:p>
          <a:p>
            <a:pPr lvl="0"/>
            <a:r>
              <a:rPr lang="uk-UA" dirty="0" smtClean="0"/>
              <a:t>В</a:t>
            </a:r>
            <a:r>
              <a:rPr lang="ru-RU" dirty="0" err="1" smtClean="0"/>
              <a:t>ідношення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до </a:t>
            </a:r>
            <a:r>
              <a:rPr lang="uk-UA" dirty="0" smtClean="0"/>
              <a:t>закладу дошкільної освіти</a:t>
            </a:r>
            <a:r>
              <a:rPr lang="ru-RU" dirty="0" smtClean="0"/>
              <a:t> (</a:t>
            </a:r>
            <a:r>
              <a:rPr lang="ru-RU" dirty="0" err="1" smtClean="0"/>
              <a:t>оцінка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боку </a:t>
            </a:r>
            <a:r>
              <a:rPr lang="ru-RU" dirty="0" err="1" smtClean="0"/>
              <a:t>батьків</a:t>
            </a:r>
            <a:r>
              <a:rPr lang="ru-RU" dirty="0" smtClean="0"/>
              <a:t>) </a:t>
            </a:r>
            <a:r>
              <a:rPr lang="uk-UA" dirty="0" smtClean="0"/>
              <a:t>від 1 до 10 </a:t>
            </a:r>
          </a:p>
          <a:p>
            <a:pPr lvl="0"/>
            <a:r>
              <a:rPr lang="uk-UA" dirty="0" smtClean="0"/>
              <a:t>(1 негативне ставлення, 10 – найкраще ставлення)</a:t>
            </a:r>
            <a:r>
              <a:rPr lang="ru-RU" dirty="0" smtClean="0"/>
              <a:t>; </a:t>
            </a:r>
          </a:p>
          <a:p>
            <a:pPr>
              <a:buNone/>
            </a:pPr>
            <a:r>
              <a:rPr lang="uk-UA" dirty="0" smtClean="0"/>
              <a:t>__________________________________________________</a:t>
            </a:r>
            <a:endParaRPr lang="ru-RU" dirty="0" smtClean="0"/>
          </a:p>
          <a:p>
            <a:r>
              <a:rPr lang="uk-UA" dirty="0" smtClean="0"/>
              <a:t>3) Ч</a:t>
            </a:r>
            <a:r>
              <a:rPr lang="ru-RU" dirty="0" smtClean="0"/>
              <a:t>и </a:t>
            </a:r>
            <a:r>
              <a:rPr lang="ru-RU" dirty="0" err="1" smtClean="0"/>
              <a:t>задовольняє</a:t>
            </a:r>
            <a:r>
              <a:rPr lang="ru-RU" dirty="0" smtClean="0"/>
              <a:t> </a:t>
            </a:r>
            <a:r>
              <a:rPr lang="ru-RU" dirty="0" err="1" smtClean="0"/>
              <a:t>професійний</a:t>
            </a:r>
            <a:r>
              <a:rPr lang="ru-RU" dirty="0" smtClean="0"/>
              <a:t> </a:t>
            </a:r>
            <a:r>
              <a:rPr lang="ru-RU" dirty="0" err="1" smtClean="0"/>
              <a:t>рівень</a:t>
            </a:r>
            <a:r>
              <a:rPr lang="ru-RU" dirty="0" smtClean="0"/>
              <a:t> </a:t>
            </a:r>
            <a:r>
              <a:rPr lang="ru-RU" dirty="0" err="1" smtClean="0"/>
              <a:t>педагогів</a:t>
            </a:r>
            <a:r>
              <a:rPr lang="ru-RU" dirty="0" smtClean="0"/>
              <a:t>? (</a:t>
            </a:r>
            <a:r>
              <a:rPr lang="uk-UA" dirty="0" smtClean="0"/>
              <a:t>так чи ні</a:t>
            </a:r>
            <a:r>
              <a:rPr lang="ru-RU" dirty="0" smtClean="0"/>
              <a:t>)</a:t>
            </a:r>
            <a:r>
              <a:rPr lang="uk-UA" dirty="0" smtClean="0"/>
              <a:t>.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_________________________________________________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916832"/>
            <a:ext cx="4464496" cy="78296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ДЯКУЮ ЗА УВАГУ!</a:t>
            </a:r>
            <a:endParaRPr lang="ru-RU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29600" cy="1143000"/>
          </a:xfrm>
        </p:spPr>
        <p:txBody>
          <a:bodyPr>
            <a:noAutofit/>
          </a:bodyPr>
          <a:lstStyle/>
          <a:p>
            <a:r>
              <a:rPr lang="uk-UA" sz="3200" b="1" dirty="0" smtClean="0"/>
              <a:t>Заклад дошкільної освіти здійснює свою діяльність відповідно до нормативних документів та законодавчих актів України: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4752528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uk-UA" dirty="0" smtClean="0"/>
              <a:t>Конституції України,</a:t>
            </a:r>
            <a:endParaRPr lang="ru-RU" dirty="0" smtClean="0"/>
          </a:p>
          <a:p>
            <a:pPr lvl="0"/>
            <a:r>
              <a:rPr lang="uk-UA" dirty="0" smtClean="0"/>
              <a:t>Закону України «Про освіту»,</a:t>
            </a:r>
            <a:endParaRPr lang="ru-RU" dirty="0" smtClean="0"/>
          </a:p>
          <a:p>
            <a:pPr lvl="0"/>
            <a:r>
              <a:rPr lang="uk-UA" dirty="0" smtClean="0"/>
              <a:t>Закону України «Про дошкільну освіту»,</a:t>
            </a:r>
            <a:endParaRPr lang="ru-RU" dirty="0" smtClean="0"/>
          </a:p>
          <a:p>
            <a:pPr lvl="0"/>
            <a:r>
              <a:rPr lang="uk-UA" dirty="0" smtClean="0"/>
              <a:t>«Положення про дошкільний навчальний заклад»,</a:t>
            </a:r>
            <a:endParaRPr lang="ru-RU" dirty="0" smtClean="0"/>
          </a:p>
          <a:p>
            <a:pPr lvl="0"/>
            <a:r>
              <a:rPr lang="uk-UA" dirty="0" smtClean="0"/>
              <a:t>Базового компоненту дошкільної освіти України (редакція 2012 року)</a:t>
            </a:r>
            <a:endParaRPr lang="ru-RU" dirty="0" smtClean="0"/>
          </a:p>
          <a:p>
            <a:pPr lvl="0"/>
            <a:r>
              <a:rPr lang="uk-UA" dirty="0" smtClean="0"/>
              <a:t>Закону України «Про охорону праці»</a:t>
            </a:r>
            <a:endParaRPr lang="ru-RU" dirty="0" smtClean="0"/>
          </a:p>
          <a:p>
            <a:pPr lvl="0"/>
            <a:r>
              <a:rPr lang="uk-UA" dirty="0" smtClean="0"/>
              <a:t>Кодекс України «Про цивільний захист»</a:t>
            </a:r>
            <a:endParaRPr lang="ru-RU" dirty="0" smtClean="0"/>
          </a:p>
          <a:p>
            <a:pPr lvl="0"/>
            <a:r>
              <a:rPr lang="uk-UA" dirty="0" smtClean="0"/>
              <a:t>Закону України «Про дорожній рух»</a:t>
            </a:r>
            <a:endParaRPr lang="ru-RU" dirty="0" smtClean="0"/>
          </a:p>
          <a:p>
            <a:pPr lvl="0"/>
            <a:r>
              <a:rPr lang="uk-UA" dirty="0" smtClean="0"/>
              <a:t>Закону України «Про відпустки»</a:t>
            </a:r>
            <a:endParaRPr lang="ru-RU" dirty="0" smtClean="0"/>
          </a:p>
          <a:p>
            <a:pPr lvl="0"/>
            <a:r>
              <a:rPr lang="uk-UA" dirty="0" smtClean="0"/>
              <a:t>Закону України «Про мови»</a:t>
            </a:r>
            <a:endParaRPr lang="ru-RU" dirty="0" smtClean="0"/>
          </a:p>
          <a:p>
            <a:pPr lvl="0"/>
            <a:r>
              <a:rPr lang="uk-UA" dirty="0" smtClean="0"/>
              <a:t>Програми «Освіта. Україна ХХІ століття» ,</a:t>
            </a:r>
            <a:endParaRPr lang="ru-RU" dirty="0" smtClean="0"/>
          </a:p>
          <a:p>
            <a:r>
              <a:rPr lang="uk-UA" dirty="0" smtClean="0"/>
              <a:t>Статуту, </a:t>
            </a:r>
          </a:p>
          <a:p>
            <a:r>
              <a:rPr lang="uk-UA" dirty="0" smtClean="0"/>
              <a:t>Програми розвитку та </a:t>
            </a:r>
          </a:p>
          <a:p>
            <a:r>
              <a:rPr lang="uk-UA" dirty="0" smtClean="0"/>
              <a:t>річного плану роботи.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b="1" dirty="0" smtClean="0"/>
              <a:t>Освітній процес у 2019/2020 навчальному році відбувався за програмами :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33880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освітня програма для дітей від 2 до 7 років «Дитина», </a:t>
            </a:r>
          </a:p>
          <a:p>
            <a:r>
              <a:rPr lang="uk-UA" dirty="0" smtClean="0"/>
              <a:t>освітня програма "Впевнений старт" для дітей старшого дошкільного віку, </a:t>
            </a:r>
          </a:p>
          <a:p>
            <a:r>
              <a:rPr lang="uk-UA" dirty="0" smtClean="0"/>
              <a:t>програмно-методичним комплексом «</a:t>
            </a:r>
            <a:r>
              <a:rPr lang="uk-UA" dirty="0" err="1" smtClean="0"/>
              <a:t>Корекційне</a:t>
            </a:r>
            <a:r>
              <a:rPr lang="uk-UA" dirty="0" smtClean="0"/>
              <a:t> навчання з розвитку мовлення дітей старшого дошкільного віку із загальним недорозвитком мовлення» (авт. – </a:t>
            </a:r>
            <a:r>
              <a:rPr lang="uk-UA" dirty="0" err="1" smtClean="0"/>
              <a:t>Рібцун</a:t>
            </a:r>
            <a:r>
              <a:rPr lang="uk-UA" dirty="0" smtClean="0"/>
              <a:t> Ю. В.); </a:t>
            </a:r>
          </a:p>
          <a:p>
            <a:r>
              <a:rPr lang="uk-UA" dirty="0" smtClean="0"/>
              <a:t>програмно-методичним комплексом «</a:t>
            </a:r>
            <a:r>
              <a:rPr lang="uk-UA" dirty="0" err="1" smtClean="0"/>
              <a:t>Корекційне</a:t>
            </a:r>
            <a:r>
              <a:rPr lang="uk-UA" dirty="0" smtClean="0"/>
              <a:t> навчання з розвитку мовлення дітей середнього дошкільного віку із загальним недорозвитком мовлення» (авт.: Трофименко Л. І.), </a:t>
            </a:r>
          </a:p>
          <a:p>
            <a:r>
              <a:rPr lang="uk-UA" dirty="0" smtClean="0"/>
              <a:t>парціальною програмою національно-патріотичного виховання дітей дошкільного віку «Україна – моя Батьківщина», </a:t>
            </a:r>
          </a:p>
          <a:p>
            <a:r>
              <a:rPr lang="uk-UA" dirty="0" smtClean="0"/>
              <a:t>парціальною програмою з основ здоров’я та безпеки життєдіяльності дітей дошкільного віку «Про себе треба знати, про себе треба дбати» (2018 рік).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/>
              <a:t>Педагогічний колектив у 2019/2020 </a:t>
            </a:r>
            <a:r>
              <a:rPr lang="uk-UA" sz="3200" b="1" dirty="0" err="1" smtClean="0"/>
              <a:t>н.р</a:t>
            </a:r>
            <a:r>
              <a:rPr lang="uk-UA" sz="3200" b="1" dirty="0" smtClean="0"/>
              <a:t>. </a:t>
            </a:r>
            <a:r>
              <a:rPr lang="uk-UA" sz="3200" b="1" dirty="0" err="1" smtClean="0"/>
              <a:t>спрямовув</a:t>
            </a:r>
            <a:r>
              <a:rPr lang="uk-UA" sz="3200" b="1" dirty="0" smtClean="0"/>
              <a:t> свою діяльність на розв’язання основних пріоритетних завдань: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uk-UA" dirty="0" smtClean="0"/>
              <a:t>Організувати роботу педагогічного колективу на забезпечення системного підходу до охорони життя і збереження здоров’я дітей  з раннього віку, шляхом створення безпечного розвивального середовища та налагодження системи роботи з безпеки життєдіяльності з педагогами, дітьми та батьками.</a:t>
            </a:r>
            <a:endParaRPr lang="ru-RU" dirty="0" smtClean="0"/>
          </a:p>
          <a:p>
            <a:pPr fontAlgn="base"/>
            <a:r>
              <a:rPr lang="ru-RU" dirty="0" smtClean="0"/>
              <a:t>2. </a:t>
            </a:r>
            <a:r>
              <a:rPr lang="ru-RU" dirty="0" err="1" smtClean="0"/>
              <a:t>Створити</a:t>
            </a:r>
            <a:r>
              <a:rPr lang="ru-RU" dirty="0" smtClean="0"/>
              <a:t> </a:t>
            </a:r>
            <a:r>
              <a:rPr lang="ru-RU" dirty="0" err="1" smtClean="0"/>
              <a:t>умови</a:t>
            </a:r>
            <a:r>
              <a:rPr lang="ru-RU" dirty="0" smtClean="0"/>
              <a:t> для </a:t>
            </a:r>
            <a:r>
              <a:rPr lang="uk-UA" dirty="0" smtClean="0"/>
              <a:t>трудового виховання дошкільників, формування суспільних мотивів трудової діяльності, що орієнтовані  на сталий стиль життя. </a:t>
            </a:r>
            <a:endParaRPr lang="ru-RU" dirty="0" smtClean="0"/>
          </a:p>
          <a:p>
            <a:pPr fontAlgn="base"/>
            <a:r>
              <a:rPr lang="uk-UA" dirty="0" smtClean="0"/>
              <a:t>3. Продовжувати роботу з комунікативно - мовленнєвого розвитку дітей дошкільного віку, із забезпеченням розвитку україномовного ігрового простору шляхом застосування інноваційних освітніх технологій.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В поточному </a:t>
            </a:r>
            <a:r>
              <a:rPr lang="ru-RU" sz="3200" b="1" dirty="0" err="1" smtClean="0"/>
              <a:t>навчальному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році</a:t>
            </a:r>
            <a:r>
              <a:rPr lang="ru-RU" sz="3200" b="1" dirty="0" smtClean="0"/>
              <a:t> в </a:t>
            </a:r>
            <a:r>
              <a:rPr lang="uk-UA" sz="3200" b="1" dirty="0" smtClean="0"/>
              <a:t>закладі дошкільної освіти </a:t>
            </a:r>
            <a:r>
              <a:rPr lang="ru-RU" sz="3200" b="1" dirty="0" err="1" smtClean="0"/>
              <a:t>впроваджувались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такі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інноваційні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технології</a:t>
            </a:r>
            <a:r>
              <a:rPr lang="ru-RU" sz="3200" b="1" dirty="0" smtClean="0"/>
              <a:t>:</a:t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752528"/>
          </a:xfrm>
        </p:spPr>
        <p:txBody>
          <a:bodyPr>
            <a:normAutofit/>
          </a:bodyPr>
          <a:lstStyle/>
          <a:p>
            <a:pPr lvl="0"/>
            <a:r>
              <a:rPr lang="ru-RU" dirty="0" err="1" smtClean="0"/>
              <a:t>технологія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особистості</a:t>
            </a:r>
            <a:r>
              <a:rPr lang="ru-RU" dirty="0" smtClean="0"/>
              <a:t> </a:t>
            </a:r>
            <a:r>
              <a:rPr lang="ru-RU" dirty="0" err="1" smtClean="0"/>
              <a:t>Г.Альтшулера</a:t>
            </a:r>
            <a:r>
              <a:rPr lang="ru-RU" dirty="0" smtClean="0"/>
              <a:t> </a:t>
            </a:r>
            <a:r>
              <a:rPr lang="ru-RU" dirty="0" err="1" smtClean="0"/>
              <a:t>розв’язання</a:t>
            </a:r>
            <a:r>
              <a:rPr lang="ru-RU" dirty="0" smtClean="0"/>
              <a:t> </a:t>
            </a:r>
            <a:r>
              <a:rPr lang="ru-RU" dirty="0" err="1" smtClean="0"/>
              <a:t>винахідницьких</a:t>
            </a:r>
            <a:r>
              <a:rPr lang="ru-RU" dirty="0" smtClean="0"/>
              <a:t> </a:t>
            </a:r>
            <a:r>
              <a:rPr lang="ru-RU" dirty="0" err="1" smtClean="0"/>
              <a:t>завдань</a:t>
            </a:r>
            <a:r>
              <a:rPr lang="ru-RU" dirty="0" smtClean="0"/>
              <a:t>;</a:t>
            </a:r>
          </a:p>
          <a:p>
            <a:pPr lvl="0"/>
            <a:r>
              <a:rPr lang="uk-UA" dirty="0" smtClean="0"/>
              <a:t>технологія </a:t>
            </a:r>
            <a:r>
              <a:rPr lang="uk-UA" dirty="0" err="1" smtClean="0"/>
              <a:t>викориристання</a:t>
            </a:r>
            <a:r>
              <a:rPr lang="uk-UA" dirty="0" smtClean="0"/>
              <a:t> коректурних таблиць Н.Гавриш;</a:t>
            </a:r>
            <a:endParaRPr lang="ru-RU" dirty="0" smtClean="0"/>
          </a:p>
          <a:p>
            <a:pPr lvl="0"/>
            <a:r>
              <a:rPr lang="uk-UA" dirty="0" smtClean="0"/>
              <a:t>використання блоків </a:t>
            </a:r>
            <a:r>
              <a:rPr lang="uk-UA" dirty="0" err="1" smtClean="0"/>
              <a:t>Дьєнеша</a:t>
            </a:r>
            <a:r>
              <a:rPr lang="uk-UA" dirty="0" smtClean="0"/>
              <a:t> під час логіко-математичного розвитку;</a:t>
            </a:r>
            <a:endParaRPr lang="ru-RU" dirty="0" smtClean="0"/>
          </a:p>
          <a:p>
            <a:pPr lvl="0"/>
            <a:r>
              <a:rPr lang="uk-UA" dirty="0" smtClean="0"/>
              <a:t>використання елементів </a:t>
            </a:r>
            <a:r>
              <a:rPr lang="uk-UA" dirty="0" err="1" smtClean="0"/>
              <a:t>кольоротерапії</a:t>
            </a:r>
            <a:r>
              <a:rPr lang="uk-UA" dirty="0" smtClean="0"/>
              <a:t> в групах раннього віку;</a:t>
            </a:r>
            <a:endParaRPr lang="ru-RU" dirty="0" smtClean="0"/>
          </a:p>
          <a:p>
            <a:pPr lvl="0"/>
            <a:r>
              <a:rPr lang="uk-UA" dirty="0" smtClean="0"/>
              <a:t>робота за освітньою програмою для дітей старшого дошкільного віку «Впевнений старт»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b="1" dirty="0" smtClean="0"/>
              <a:t>Конкурс «Кращий вихователь Харківщини»</a:t>
            </a:r>
            <a:endParaRPr lang="ru-RU" sz="3200" b="1" dirty="0"/>
          </a:p>
        </p:txBody>
      </p:sp>
      <p:pic>
        <p:nvPicPr>
          <p:cNvPr id="4" name="Содержимое 11" descr="DSC_0530.JPG"/>
          <p:cNvPicPr>
            <a:picLocks noChangeAspect="1"/>
          </p:cNvPicPr>
          <p:nvPr/>
        </p:nvPicPr>
        <p:blipFill>
          <a:blip r:embed="rId2" cstate="print"/>
          <a:srcRect l="13781" t="10955" r="9439" b="7935"/>
          <a:stretch>
            <a:fillRect/>
          </a:stretch>
        </p:blipFill>
        <p:spPr>
          <a:xfrm>
            <a:off x="5364088" y="1844824"/>
            <a:ext cx="326371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DSC_058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1916832"/>
            <a:ext cx="4536542" cy="302436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/>
          <a:lstStyle/>
          <a:p>
            <a:r>
              <a:rPr lang="uk-UA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Методичне об’єднання вихователів та вихователів-методистів</a:t>
            </a:r>
            <a:endParaRPr lang="ru-RU" sz="3200" b="1" dirty="0"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 descr="C:\Users\Николай\Desktop\ФОто для презентации\педагоги\изображение_viber_2020-06-19_16-53-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Николай\Desktop\ФОто для презентации\педагоги\изображение_viber_2020-06-19_17-18-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429000"/>
            <a:ext cx="4778408" cy="2687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386</TotalTime>
  <Words>946</Words>
  <Application>Microsoft Office PowerPoint</Application>
  <PresentationFormat>Экран (4:3)</PresentationFormat>
  <Paragraphs>102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Поток</vt:lpstr>
      <vt:lpstr>       Звітування завідувача  про свою діяльність перед педагогічним колективом та громадськістю за 2019/2020н.р   </vt:lpstr>
      <vt:lpstr>    Завдання звітування: </vt:lpstr>
      <vt:lpstr>Впродовж 2019/2020 навчального року у закладі дошкільної освіти працювало 11 груп, серед яких: </vt:lpstr>
      <vt:lpstr>Заклад дошкільної освіти здійснює свою діяльність відповідно до нормативних документів та законодавчих актів України: </vt:lpstr>
      <vt:lpstr>Освітній процес у 2019/2020 навчальному році відбувався за програмами :</vt:lpstr>
      <vt:lpstr>Педагогічний колектив у 2019/2020 н.р. спрямовув свою діяльність на розв’язання основних пріоритетних завдань: </vt:lpstr>
      <vt:lpstr>В поточному навчальному році в закладі дошкільної освіти впроваджувались такі інноваційні технології: </vt:lpstr>
      <vt:lpstr>Конкурс «Кращий вихователь Харківщини»</vt:lpstr>
      <vt:lpstr>Методичне об’єднання вихователів та вихователів-методистів</vt:lpstr>
      <vt:lpstr>Майстер-класи</vt:lpstr>
      <vt:lpstr>Науково-методичний семінар “Педагогічний діалог: теорія, практика, досвід” </vt:lpstr>
      <vt:lpstr>Конкурси, проекти</vt:lpstr>
      <vt:lpstr>Заняття з сенсорно-пізнавального розвитку</vt:lpstr>
      <vt:lpstr>Ігри з використанням блоків Дьєнеша, води та піску</vt:lpstr>
      <vt:lpstr>Ігри на розвиток слуху та диференціацію смаків</vt:lpstr>
      <vt:lpstr>Виготовлення смаколиків до Дня Святого Миколая</vt:lpstr>
      <vt:lpstr>Самостійна ігрова діяльність дітей</vt:lpstr>
      <vt:lpstr>Заходи щодо зміцнення та модернізації матеріально-технічної бази освітнього процесу </vt:lpstr>
      <vt:lpstr>Вхід до садочка</vt:lpstr>
      <vt:lpstr>Озеленення</vt:lpstr>
      <vt:lpstr>Оформлення території</vt:lpstr>
      <vt:lpstr>Слайд 22</vt:lpstr>
      <vt:lpstr>В закладі дошкільної освіти типу працювало 20 педагогів (3 у декретній відпусці), з них: </vt:lpstr>
      <vt:lpstr>Аналіз рівня освіти педагогічних працівників</vt:lpstr>
      <vt:lpstr>Аналіз стажу педагогічної діяльності працівників </vt:lpstr>
      <vt:lpstr>Аналіз рівня кваліфікації педагогічних працівників (у відсотках до загальної кількості) </vt:lpstr>
      <vt:lpstr>Розмір передбачених коштів на харчування однієї дитини в день становив, відповідно до рішення виконавчого комітету Харківської міської ради від 11.12.2019 № 941 «Про організацію харчування учнів та вихованців закладів освіти м. Харкова у 2020 році»</vt:lpstr>
      <vt:lpstr>Організація харчування</vt:lpstr>
      <vt:lpstr>Аналіз виконання норм основних продуктів харчування </vt:lpstr>
      <vt:lpstr>Слайд 30</vt:lpstr>
      <vt:lpstr>Слайд 31</vt:lpstr>
      <vt:lpstr>За звітній період відвідування закладу становить 47,2%, що на 12,7% менше ніж у минулому році. </vt:lpstr>
      <vt:lpstr> Прогулянки, розваги, змагання</vt:lpstr>
      <vt:lpstr> Квести, екскурсії</vt:lpstr>
      <vt:lpstr>Екскурсії</vt:lpstr>
      <vt:lpstr>Оздоровчо-загартувальні заходи. </vt:lpstr>
      <vt:lpstr>Загартування влітку, ігри з водою</vt:lpstr>
      <vt:lpstr>Анкета для батьків вихованців  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Звітування завідувача  про свою діяльність перед педагогічним колективом та громадськістю за 2019/2020н.р   </dc:title>
  <cp:lastModifiedBy>Детсад</cp:lastModifiedBy>
  <cp:revision>37</cp:revision>
  <dcterms:modified xsi:type="dcterms:W3CDTF">2020-08-26T12:57:38Z</dcterms:modified>
</cp:coreProperties>
</file>